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  <p:sldMasterId id="2147483673" r:id="rId2"/>
    <p:sldMasterId id="2147483660" r:id="rId3"/>
  </p:sldMasterIdLst>
  <p:notesMasterIdLst>
    <p:notesMasterId r:id="rId30"/>
  </p:notesMasterIdLst>
  <p:sldIdLst>
    <p:sldId id="284" r:id="rId4"/>
    <p:sldId id="283" r:id="rId5"/>
    <p:sldId id="259" r:id="rId6"/>
    <p:sldId id="260" r:id="rId7"/>
    <p:sldId id="257" r:id="rId8"/>
    <p:sldId id="276" r:id="rId9"/>
    <p:sldId id="258" r:id="rId10"/>
    <p:sldId id="265" r:id="rId11"/>
    <p:sldId id="272" r:id="rId12"/>
    <p:sldId id="261" r:id="rId13"/>
    <p:sldId id="262" r:id="rId14"/>
    <p:sldId id="263" r:id="rId15"/>
    <p:sldId id="273" r:id="rId16"/>
    <p:sldId id="268" r:id="rId17"/>
    <p:sldId id="274" r:id="rId18"/>
    <p:sldId id="282" r:id="rId19"/>
    <p:sldId id="264" r:id="rId20"/>
    <p:sldId id="267" r:id="rId21"/>
    <p:sldId id="277" r:id="rId22"/>
    <p:sldId id="278" r:id="rId23"/>
    <p:sldId id="266" r:id="rId24"/>
    <p:sldId id="279" r:id="rId25"/>
    <p:sldId id="270" r:id="rId26"/>
    <p:sldId id="269" r:id="rId27"/>
    <p:sldId id="280" r:id="rId28"/>
    <p:sldId id="281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1201EF-8684-44C1-A7BE-DD2E4746598D}" type="datetimeFigureOut">
              <a:rPr lang="ar-SA" smtClean="0"/>
              <a:t>28/07/1443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20F36A-AF57-4A5D-93D3-04AC7E671B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125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0F36A-AF57-4A5D-93D3-04AC7E671B46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49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r>
              <a:rPr lang="en-US" dirty="0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114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6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578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741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114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4031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4860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7100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635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2332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81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6696744" cy="340147"/>
          </a:xfrm>
          <a:prstGeom prst="rect">
            <a:avLst/>
          </a:prstGeom>
        </p:spPr>
        <p:txBody>
          <a:bodyPr/>
          <a:lstStyle>
            <a:lvl1pPr algn="l" rtl="0">
              <a:defRPr sz="1600"/>
            </a:lvl1pPr>
          </a:lstStyle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4963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0717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9434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781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1970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3557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02871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8190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67740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1739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969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2237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1850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691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9093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22777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3379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093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528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59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55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499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012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675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S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438" y="8621"/>
            <a:ext cx="910907" cy="10441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862470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05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9" y="260648"/>
            <a:ext cx="788245" cy="764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19633"/>
            <a:ext cx="702395" cy="80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0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9" y="260648"/>
            <a:ext cx="788245" cy="764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19633"/>
            <a:ext cx="702395" cy="80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16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FFFF00"/>
                </a:solidFill>
              </a:rPr>
              <a:t> </a:t>
            </a:r>
            <a:r>
              <a:rPr lang="en-US" sz="6700" b="1" dirty="0">
                <a:solidFill>
                  <a:srgbClr val="FFFF00"/>
                </a:solidFill>
              </a:rPr>
              <a:t>N</a:t>
            </a:r>
            <a:r>
              <a:rPr lang="en-US" sz="6700" b="1" dirty="0" smtClean="0">
                <a:solidFill>
                  <a:srgbClr val="FFFF00"/>
                </a:solidFill>
              </a:rPr>
              <a:t>utritional Disorders</a:t>
            </a: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Vitamins and Minerals</a:t>
            </a: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(</a:t>
            </a:r>
            <a:r>
              <a:rPr lang="en-US" sz="6000" b="1" dirty="0">
                <a:solidFill>
                  <a:srgbClr val="FFFF00"/>
                </a:solidFill>
              </a:rPr>
              <a:t>T</a:t>
            </a:r>
            <a:r>
              <a:rPr lang="en-US" sz="6000" b="1" dirty="0" smtClean="0">
                <a:solidFill>
                  <a:srgbClr val="FFFF00"/>
                </a:solidFill>
              </a:rPr>
              <a:t>he Micronutrients) </a:t>
            </a:r>
            <a:endParaRPr lang="ar-SA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Dr. Zainab A. Al-Mayyahi </a:t>
            </a:r>
          </a:p>
          <a:p>
            <a:r>
              <a:rPr lang="en-US" b="1" dirty="0">
                <a:solidFill>
                  <a:srgbClr val="FFFF00"/>
                </a:solidFill>
              </a:rPr>
              <a:t>Department of Medicine</a:t>
            </a:r>
          </a:p>
          <a:p>
            <a:r>
              <a:rPr lang="en-US" b="1" dirty="0">
                <a:solidFill>
                  <a:srgbClr val="FFFF00"/>
                </a:solidFill>
              </a:rPr>
              <a:t>College of Medicine </a:t>
            </a:r>
          </a:p>
          <a:p>
            <a:r>
              <a:rPr lang="en-US" b="1" dirty="0">
                <a:solidFill>
                  <a:srgbClr val="FFFF00"/>
                </a:solidFill>
              </a:rPr>
              <a:t>University of Basrah</a:t>
            </a:r>
            <a:endParaRPr lang="ar-SA" b="1" dirty="0">
              <a:solidFill>
                <a:srgbClr val="FFFF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58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Functions of vitamin A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Night vision: retinaldehyde (retinal) is critical for rhodopsin in  the rods of retina.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Growth and cell differentiation: retinoic acid.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Reproduction and embryogenesis.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Humeral immunity.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Hematopoiesis.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Antioxidant: B-Carotene.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Therapeutic role: acne , psoriasis, leukemia.</a:t>
            </a: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10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129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A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Vitamin A is one of the most common causes of blindness in children around the world.</a:t>
            </a:r>
          </a:p>
          <a:p>
            <a:pPr marL="0" indent="0" algn="l" rtl="0">
              <a:buNone/>
            </a:pPr>
            <a:r>
              <a:rPr lang="en-US" b="1" u="sng" dirty="0">
                <a:solidFill>
                  <a:srgbClr val="FFFF00"/>
                </a:solidFill>
              </a:rPr>
              <a:t>Causes of vitamin </a:t>
            </a:r>
            <a:r>
              <a:rPr lang="en-US" b="1" u="sng" dirty="0" smtClean="0">
                <a:solidFill>
                  <a:srgbClr val="FFFF00"/>
                </a:solidFill>
              </a:rPr>
              <a:t>A deficiency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Famine and under-nutrition.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Malabsorption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Obstructive jaundice.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Alcoholism.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Drugs e.g. cholestyramine.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11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749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Clinical features of vitamin A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Visual symptoms and signs: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u="sng" dirty="0" smtClean="0">
                <a:solidFill>
                  <a:srgbClr val="FFFF00"/>
                </a:solidFill>
              </a:rPr>
              <a:t>Night blindness</a:t>
            </a:r>
            <a:r>
              <a:rPr lang="en-US" b="1" dirty="0" smtClean="0">
                <a:solidFill>
                  <a:srgbClr val="FFFF00"/>
                </a:solidFill>
              </a:rPr>
              <a:t>: impaired vision in dim light.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u="sng" dirty="0" smtClean="0">
                <a:solidFill>
                  <a:srgbClr val="FFFF00"/>
                </a:solidFill>
              </a:rPr>
              <a:t>Xerophthalmia</a:t>
            </a:r>
            <a:r>
              <a:rPr lang="en-US" b="1" dirty="0" smtClean="0">
                <a:solidFill>
                  <a:srgbClr val="FFFF00"/>
                </a:solidFill>
              </a:rPr>
              <a:t>: dry lusterless cornea.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u="sng" dirty="0" smtClean="0">
                <a:solidFill>
                  <a:srgbClr val="FFFF00"/>
                </a:solidFill>
              </a:rPr>
              <a:t>“Bitot’s spots” </a:t>
            </a:r>
            <a:r>
              <a:rPr lang="en-US" b="1" dirty="0" smtClean="0">
                <a:solidFill>
                  <a:srgbClr val="FFFF00"/>
                </a:solidFill>
              </a:rPr>
              <a:t>: glistening white plaques of desquamated conjunctival epithelium firmly adherent to underlying conjunctiva.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u="sng" dirty="0" smtClean="0">
                <a:solidFill>
                  <a:srgbClr val="FFFF00"/>
                </a:solidFill>
              </a:rPr>
              <a:t>Keratomalacia</a:t>
            </a:r>
            <a:r>
              <a:rPr lang="en-US" b="1" dirty="0" smtClean="0">
                <a:solidFill>
                  <a:srgbClr val="FFFF00"/>
                </a:solidFill>
              </a:rPr>
              <a:t>: thinning and ulceration of the cornea, scaring and total blindness.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12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143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Xerophthalmia</a:t>
            </a:r>
            <a:endParaRPr lang="ar-SA" dirty="0">
              <a:solidFill>
                <a:srgbClr val="FFFF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39" y="1844824"/>
            <a:ext cx="6392129" cy="390630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13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371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Bitot’s spots</a:t>
            </a:r>
            <a:endParaRPr lang="ar-SA" dirty="0">
              <a:solidFill>
                <a:srgbClr val="FFFF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30" y="2060848"/>
            <a:ext cx="4515094" cy="2869762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65462"/>
            <a:ext cx="4038600" cy="3795438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66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Keratomalacia </a:t>
            </a:r>
            <a:endParaRPr lang="ar-SA" b="1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80" y="1600200"/>
            <a:ext cx="6745840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15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87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Other features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of vitamin A deficiency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Increased susceptibility to infections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Hyperkeratosis of the skin, acne, dry hair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Growth impairment in children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Fatigue , insomnia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Weight loss</a:t>
            </a:r>
            <a:endParaRPr lang="ar-SA" b="1" dirty="0">
              <a:solidFill>
                <a:srgbClr val="FFFF00"/>
              </a:solidFill>
            </a:endParaRPr>
          </a:p>
          <a:p>
            <a:pPr algn="l" rtl="0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745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Treatment of vitamin A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of underlying cause if present.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Encourage  a vitamin A rich diet.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Vitamin A (retinol) supplements (60 mg= 200,000 IU in form of retinyl palmitate repeated after 14 days  then  every six months.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Eye surgeon referral if required.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0173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Prevention of vitamin A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Encourage vitamin A rich </a:t>
            </a:r>
            <a:r>
              <a:rPr lang="en-US" b="1" dirty="0" smtClean="0">
                <a:solidFill>
                  <a:srgbClr val="FFFF00"/>
                </a:solidFill>
              </a:rPr>
              <a:t>diet.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Prophylactic oral dose of retinol 60 mg (200,000 IU) for pre-school children.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Fortification of food with vitamin A.</a:t>
            </a:r>
          </a:p>
          <a:p>
            <a:pPr algn="l" rtl="0"/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18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77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toxicity</a:t>
            </a:r>
            <a:endParaRPr lang="ar-S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Objectives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By the end of this lecture you should be able to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Define Vitamins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Classify vitamins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Identify causes of vitamins deficiencies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Describe the clinical features of  vitamins deficiency and excess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 vitamin related nutritional disorders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36279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A toxicity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Two forms 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“Carotenemia” </a:t>
            </a:r>
            <a:r>
              <a:rPr lang="en-US" b="1" dirty="0">
                <a:solidFill>
                  <a:srgbClr val="FFFF00"/>
                </a:solidFill>
              </a:rPr>
              <a:t>;</a:t>
            </a:r>
            <a:r>
              <a:rPr lang="en-US" b="1" dirty="0" smtClean="0">
                <a:solidFill>
                  <a:srgbClr val="FFFF00"/>
                </a:solidFill>
              </a:rPr>
              <a:t> increased intake of B-Carotene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“Hypervitaminosis A”  </a:t>
            </a:r>
            <a:r>
              <a:rPr lang="en-US" b="1" dirty="0">
                <a:solidFill>
                  <a:srgbClr val="FFFF00"/>
                </a:solidFill>
              </a:rPr>
              <a:t>;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increased intake of </a:t>
            </a:r>
            <a:r>
              <a:rPr lang="en-US" b="1" dirty="0" smtClean="0">
                <a:solidFill>
                  <a:srgbClr val="FFFF00"/>
                </a:solidFill>
              </a:rPr>
              <a:t>retinol</a:t>
            </a:r>
          </a:p>
          <a:p>
            <a:pPr algn="l" rtl="0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20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779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Carotenemia 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rgbClr val="FFFF00"/>
                </a:solidFill>
              </a:rPr>
              <a:t>High level of B-Carotene is not toxic, it cause (Carotenemia</a:t>
            </a:r>
            <a:r>
              <a:rPr lang="en-US" sz="2800" b="1" dirty="0">
                <a:solidFill>
                  <a:srgbClr val="FFFF00"/>
                </a:solidFill>
              </a:rPr>
              <a:t>) which </a:t>
            </a:r>
            <a:r>
              <a:rPr lang="en-US" sz="2800" b="1" dirty="0" smtClean="0">
                <a:solidFill>
                  <a:srgbClr val="FFFF00"/>
                </a:solidFill>
              </a:rPr>
              <a:t>is a yellow-orange </a:t>
            </a:r>
            <a:r>
              <a:rPr lang="en-US" sz="2800" b="1" dirty="0">
                <a:solidFill>
                  <a:srgbClr val="FFFF00"/>
                </a:solidFill>
              </a:rPr>
              <a:t>discoloration of skin </a:t>
            </a:r>
            <a:r>
              <a:rPr lang="en-US" sz="2800" b="1" dirty="0" smtClean="0">
                <a:solidFill>
                  <a:srgbClr val="FFFF00"/>
                </a:solidFill>
              </a:rPr>
              <a:t>especially </a:t>
            </a:r>
            <a:r>
              <a:rPr lang="en-US" sz="2800" b="1" dirty="0">
                <a:solidFill>
                  <a:srgbClr val="FFFF00"/>
                </a:solidFill>
              </a:rPr>
              <a:t>palms and soles </a:t>
            </a:r>
            <a:r>
              <a:rPr lang="en-US" sz="2800" b="1" dirty="0" smtClean="0">
                <a:solidFill>
                  <a:srgbClr val="FFFF00"/>
                </a:solidFill>
              </a:rPr>
              <a:t>“but not sclera” and this resolve after decreasing B-Carotene intake.</a:t>
            </a:r>
          </a:p>
          <a:p>
            <a:pPr algn="l" rtl="0"/>
            <a:r>
              <a:rPr lang="en-US" sz="2800" b="1" dirty="0" smtClean="0">
                <a:solidFill>
                  <a:srgbClr val="FFFF00"/>
                </a:solidFill>
              </a:rPr>
              <a:t>This can also occur in cases of hypothyroidism (decreased metabolism of B- Carotene)</a:t>
            </a:r>
            <a:endParaRPr lang="ar-SA" sz="28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21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2375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Retinol 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toxicity (hypervitaminosis A)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- Two forms:</a:t>
            </a:r>
          </a:p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Acute toxicity</a:t>
            </a:r>
          </a:p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Chronic toxicity (hypervitaminosis A)</a:t>
            </a:r>
            <a:endParaRPr lang="ar-S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22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643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Vitamin A toxicity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(acute)</a:t>
            </a:r>
            <a:endParaRPr lang="ar-SA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Acute toxicity:   ingestion of a single dose of 100- 150 mg  of  retinol will lead to abdominal pain ,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headache, </a:t>
            </a:r>
            <a:r>
              <a:rPr lang="en-US" sz="3600" b="1" dirty="0">
                <a:solidFill>
                  <a:srgbClr val="FFFF00"/>
                </a:solidFill>
              </a:rPr>
              <a:t>vertigo, diplopia, bulging fontanels in children, seizures, and exfoliative </a:t>
            </a:r>
            <a:r>
              <a:rPr lang="en-US" sz="3600" b="1" dirty="0" smtClean="0">
                <a:solidFill>
                  <a:srgbClr val="FFFF00"/>
                </a:solidFill>
              </a:rPr>
              <a:t>dermatitis</a:t>
            </a:r>
            <a:r>
              <a:rPr lang="en-US" sz="3600" b="1" dirty="0">
                <a:solidFill>
                  <a:srgbClr val="FFFF00"/>
                </a:solidFill>
              </a:rPr>
              <a:t>. 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23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549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Chronic vitamin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toxicity </a:t>
            </a:r>
            <a:endParaRPr lang="ar-SA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Chronic retinol toxicity occur if the daily intake is more than  15 mg=50,000 IU for more than three months.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Symptoms include: dry fissured skin, hair loss, headache, nausea , vomiting ( Increase intra-cranial pressure) hepatomegaly and bone pain.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24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888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toxicity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treatment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4000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sz="4000" b="1" dirty="0" smtClean="0">
                <a:solidFill>
                  <a:srgbClr val="FFFF00"/>
                </a:solidFill>
              </a:rPr>
              <a:t>Confirm diagnosis by measurement of level of vitamin A</a:t>
            </a:r>
            <a:endParaRPr lang="en-US" sz="4000" b="1" dirty="0">
              <a:solidFill>
                <a:srgbClr val="FFFF00"/>
              </a:solidFill>
            </a:endParaRPr>
          </a:p>
          <a:p>
            <a:pPr algn="l" rtl="0"/>
            <a:r>
              <a:rPr lang="en-US" sz="4000" b="1" dirty="0" smtClean="0">
                <a:solidFill>
                  <a:srgbClr val="FFFF00"/>
                </a:solidFill>
              </a:rPr>
              <a:t>Treatment </a:t>
            </a:r>
            <a:r>
              <a:rPr lang="en-US" sz="4000" b="1" dirty="0">
                <a:solidFill>
                  <a:srgbClr val="FFFF00"/>
                </a:solidFill>
              </a:rPr>
              <a:t>is symptomatic and supportive.</a:t>
            </a:r>
          </a:p>
          <a:p>
            <a:pPr marL="0" indent="0" algn="l" rtl="0">
              <a:buNone/>
            </a:pPr>
            <a:endParaRPr lang="ar-S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25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89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 and pregnancy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 smtClean="0">
                <a:solidFill>
                  <a:srgbClr val="FFFF00"/>
                </a:solidFill>
              </a:rPr>
              <a:t>In high doses retinol is teratogenic</a:t>
            </a:r>
          </a:p>
          <a:p>
            <a:pPr algn="l" rtl="0"/>
            <a:r>
              <a:rPr lang="en-US" sz="4000" b="1" dirty="0" smtClean="0">
                <a:solidFill>
                  <a:srgbClr val="FFFF00"/>
                </a:solidFill>
              </a:rPr>
              <a:t>Pregnant </a:t>
            </a:r>
            <a:r>
              <a:rPr lang="en-US" sz="4000" b="1" dirty="0">
                <a:solidFill>
                  <a:srgbClr val="FFFF00"/>
                </a:solidFill>
              </a:rPr>
              <a:t>women should not receive more than 3 mg/d of vitamin </a:t>
            </a:r>
            <a:r>
              <a:rPr lang="en-US" sz="4000" b="1" dirty="0" smtClean="0">
                <a:solidFill>
                  <a:srgbClr val="FFFF00"/>
                </a:solidFill>
              </a:rPr>
              <a:t>A (10,000 IU)</a:t>
            </a:r>
            <a:endParaRPr lang="en-US" sz="4000" b="1" dirty="0">
              <a:solidFill>
                <a:srgbClr val="FFFF00"/>
              </a:solidFill>
            </a:endParaRPr>
          </a:p>
          <a:p>
            <a:pPr algn="l" rtl="0"/>
            <a:endParaRPr lang="ar-S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26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79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Vitamins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are </a:t>
            </a:r>
            <a:r>
              <a:rPr lang="en-US" b="1" dirty="0">
                <a:solidFill>
                  <a:srgbClr val="FFFF00"/>
                </a:solidFill>
              </a:rPr>
              <a:t>B</a:t>
            </a:r>
            <a:r>
              <a:rPr lang="en-US" b="1" dirty="0" smtClean="0">
                <a:solidFill>
                  <a:srgbClr val="FFFF00"/>
                </a:solidFill>
              </a:rPr>
              <a:t>iochemical substances that are required in </a:t>
            </a:r>
            <a:r>
              <a:rPr lang="en-US" b="1" dirty="0">
                <a:solidFill>
                  <a:srgbClr val="FFFF00"/>
                </a:solidFill>
              </a:rPr>
              <a:t>human </a:t>
            </a:r>
            <a:r>
              <a:rPr lang="en-US" b="1" dirty="0" smtClean="0">
                <a:solidFill>
                  <a:srgbClr val="FFFF00"/>
                </a:solidFill>
              </a:rPr>
              <a:t>diet for optimal physiological functions.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Both deficiency and excess of vitamins can cause disease.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Vitamins deficiencies </a:t>
            </a:r>
            <a:r>
              <a:rPr lang="en-US" b="1" dirty="0">
                <a:solidFill>
                  <a:srgbClr val="FFFF00"/>
                </a:solidFill>
              </a:rPr>
              <a:t>are most prevalent in developing countries but still present in developed countries.</a:t>
            </a:r>
          </a:p>
          <a:p>
            <a:pPr marL="0" indent="0" algn="l" rtl="0">
              <a:buNone/>
            </a:pPr>
            <a:endParaRPr lang="ar-SA" dirty="0"/>
          </a:p>
          <a:p>
            <a:pPr algn="l" rtl="0"/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77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Risk factors for vitamin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Malnutrition.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Older people.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Growing children 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Pregnancy.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D</a:t>
            </a:r>
            <a:r>
              <a:rPr lang="en-US" b="1" dirty="0" smtClean="0">
                <a:solidFill>
                  <a:srgbClr val="FFFF00"/>
                </a:solidFill>
              </a:rPr>
              <a:t>rugs.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aldigestion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alabsorption.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Alcoholics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227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Functions of Vitamins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Vital roles in different physiological processes e.g. coenzymes.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Some have pharmacological actions when given at supraphysiological doses e.g. Niacin and vitamin A.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9162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lassifications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of Vitamins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>
                <a:solidFill>
                  <a:srgbClr val="FFFF00"/>
                </a:solidFill>
              </a:rPr>
              <a:t>Fat soluble </a:t>
            </a:r>
            <a:r>
              <a:rPr lang="en-US" sz="4000" b="1" dirty="0" smtClean="0">
                <a:solidFill>
                  <a:srgbClr val="FFFF00"/>
                </a:solidFill>
              </a:rPr>
              <a:t>vitamins A, D, K, E   (DEKA)</a:t>
            </a:r>
          </a:p>
          <a:p>
            <a:pPr algn="l" rtl="0"/>
            <a:r>
              <a:rPr lang="en-US" sz="4000" b="1" dirty="0" smtClean="0">
                <a:solidFill>
                  <a:srgbClr val="FFFF00"/>
                </a:solidFill>
              </a:rPr>
              <a:t>Water  </a:t>
            </a:r>
            <a:r>
              <a:rPr lang="en-US" sz="4000" b="1" dirty="0">
                <a:solidFill>
                  <a:srgbClr val="FFFF00"/>
                </a:solidFill>
              </a:rPr>
              <a:t>soluble </a:t>
            </a:r>
            <a:r>
              <a:rPr lang="en-US" sz="4000" b="1" dirty="0" smtClean="0">
                <a:solidFill>
                  <a:srgbClr val="FFFF00"/>
                </a:solidFill>
              </a:rPr>
              <a:t>vitamins  C, B- complex group</a:t>
            </a:r>
            <a:endParaRPr lang="ar-S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436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Fat soluble vitamins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(DEKA)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27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  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Sources 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Animal source (Retinol): liver, fish, eggs.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Plant sources (B-Carotene): dark greens and colored vegetables and fruits.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Synthetic forms.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Daily requirements: 1.5 mg= 5000 IU/day.</a:t>
            </a: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9421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45606"/>
            <a:ext cx="6912768" cy="553572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</p:spPr>
        <p:txBody>
          <a:bodyPr/>
          <a:lstStyle/>
          <a:p>
            <a:fld id="{AEBF69A9-2D41-4BFB-B912-AD832A33591C}" type="slidenum">
              <a:rPr lang="ar-SA" smtClean="0"/>
              <a:t>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604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9029</TotalTime>
  <Words>897</Words>
  <Application>Microsoft Office PowerPoint</Application>
  <PresentationFormat>On-screen Show (4:3)</PresentationFormat>
  <Paragraphs>150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1_Custom Design</vt:lpstr>
      <vt:lpstr>Custom Design</vt:lpstr>
      <vt:lpstr> Nutritional Disorders Vitamins and Minerals (The Micronutrients) </vt:lpstr>
      <vt:lpstr>Objectives </vt:lpstr>
      <vt:lpstr>Vitamins </vt:lpstr>
      <vt:lpstr>Risk factors for vitamin deficiency </vt:lpstr>
      <vt:lpstr>Functions of Vitamins </vt:lpstr>
      <vt:lpstr>Classifications of Vitamins </vt:lpstr>
      <vt:lpstr>Fat soluble vitamins (DEKA)</vt:lpstr>
      <vt:lpstr>Vitamin A  </vt:lpstr>
      <vt:lpstr>PowerPoint Presentation</vt:lpstr>
      <vt:lpstr>Functions of vitamin A</vt:lpstr>
      <vt:lpstr>Vitamin A deficiency</vt:lpstr>
      <vt:lpstr>Clinical features of vitamin A deficiency</vt:lpstr>
      <vt:lpstr>Xerophthalmia</vt:lpstr>
      <vt:lpstr>Bitot’s spots</vt:lpstr>
      <vt:lpstr>Keratomalacia </vt:lpstr>
      <vt:lpstr>Other features of vitamin A deficiency</vt:lpstr>
      <vt:lpstr>Treatment of vitamin A deficiency </vt:lpstr>
      <vt:lpstr>Prevention of vitamin A deficiency</vt:lpstr>
      <vt:lpstr>Vitamin A toxicity</vt:lpstr>
      <vt:lpstr>Vitamin A toxicity</vt:lpstr>
      <vt:lpstr>Carotenemia </vt:lpstr>
      <vt:lpstr>Retinol  toxicity (hypervitaminosis A)</vt:lpstr>
      <vt:lpstr>Vitamin A toxicity (acute)</vt:lpstr>
      <vt:lpstr>Chronic vitamin A toxicity </vt:lpstr>
      <vt:lpstr>Vitamin A toxicity treatment</vt:lpstr>
      <vt:lpstr>Vitamin A and pregnancy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Dr.Zainab</dc:creator>
  <cp:lastModifiedBy>DR.Ahmed Saker 2O11</cp:lastModifiedBy>
  <cp:revision>85</cp:revision>
  <dcterms:created xsi:type="dcterms:W3CDTF">2012-02-24T07:09:02Z</dcterms:created>
  <dcterms:modified xsi:type="dcterms:W3CDTF">2022-03-01T14:03:25Z</dcterms:modified>
</cp:coreProperties>
</file>